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15" r:id="rId1"/>
  </p:sldMasterIdLst>
  <p:notesMasterIdLst>
    <p:notesMasterId r:id="rId11"/>
  </p:notesMasterIdLst>
  <p:handoutMasterIdLst>
    <p:handoutMasterId r:id="rId12"/>
  </p:handoutMasterIdLst>
  <p:sldIdLst>
    <p:sldId id="257" r:id="rId2"/>
    <p:sldId id="321" r:id="rId3"/>
    <p:sldId id="322" r:id="rId4"/>
    <p:sldId id="323" r:id="rId5"/>
    <p:sldId id="311" r:id="rId6"/>
    <p:sldId id="312" r:id="rId7"/>
    <p:sldId id="328" r:id="rId8"/>
    <p:sldId id="320" r:id="rId9"/>
    <p:sldId id="341" r:id="rId10"/>
  </p:sldIdLst>
  <p:sldSz cx="9144000" cy="6858000" type="screen4x3"/>
  <p:notesSz cx="6858000" cy="9144000"/>
  <p:custDataLst>
    <p:tags r:id="rId1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 varScale="1">
        <p:scale>
          <a:sx n="51" d="100"/>
          <a:sy n="51" d="100"/>
        </p:scale>
        <p:origin x="-1238" y="-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05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051" y="8684786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3787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618" y="1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defTabSz="914062">
              <a:defRPr sz="1200"/>
            </a:lvl1pPr>
          </a:lstStyle>
          <a:p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618" y="8686225"/>
            <a:ext cx="2971382" cy="457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04" tIns="45701" rIns="91404" bIns="45701" numCol="1" anchor="b" anchorCtr="0" compatLnSpc="1">
            <a:prstTxWarp prst="textNoShape">
              <a:avLst/>
            </a:prstTxWarp>
          </a:bodyPr>
          <a:lstStyle>
            <a:lvl1pPr algn="r" defTabSz="914062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5725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3670" y="4343114"/>
            <a:ext cx="5030663" cy="411566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1404" tIns="45701" rIns="91404" bIns="45701"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1524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Slide Number Placeholder 5"/>
          <p:cNvSpPr txBox="1">
            <a:spLocks/>
          </p:cNvSpPr>
          <p:nvPr/>
        </p:nvSpPr>
        <p:spPr>
          <a:xfrm>
            <a:off x="381000" y="6535738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8D3816-6D0C-4E7E-B1A8-F0B6F5B67F6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322E-07E2-4A52-AABF-47EFD9B8173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A21BA2-8B7B-4B8A-BEFB-901CD3BC803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Isosceles Triangle 9"/>
          <p:cNvSpPr>
            <a:spLocks noChangeAspect="1"/>
          </p:cNvSpPr>
          <p:nvPr/>
        </p:nvSpPr>
        <p:spPr>
          <a:xfrm rot="5400000">
            <a:off x="-339725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  <p:sldLayoutId id="2147483728" r:id="rId1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4</a:t>
            </a:r>
            <a:br>
              <a:rPr lang="en-US" dirty="0"/>
            </a:br>
            <a:r>
              <a:rPr lang="en-US" dirty="0"/>
              <a:t>Generic View of </a:t>
            </a:r>
            <a:r>
              <a:rPr lang="en-US" dirty="0" smtClean="0"/>
              <a:t>Processes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205 </a:t>
            </a:r>
            <a:r>
              <a:rPr lang="en-US" sz="1600" dirty="0"/>
              <a:t>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514350" indent="-514350"/>
            <a:r>
              <a:rPr lang="en-GB" dirty="0"/>
              <a:t>Generic software process models</a:t>
            </a:r>
          </a:p>
          <a:p>
            <a:pPr marL="788670" lvl="1" indent="-514350"/>
            <a:r>
              <a:rPr lang="en-GB" strike="sngStrike" dirty="0"/>
              <a:t>Waterfall Model</a:t>
            </a:r>
          </a:p>
          <a:p>
            <a:pPr marL="788670" lvl="1" indent="-514350"/>
            <a:r>
              <a:rPr lang="en-US" dirty="0"/>
              <a:t>Incremental development, </a:t>
            </a:r>
          </a:p>
          <a:p>
            <a:pPr marL="788670" lvl="1" indent="-514350"/>
            <a:r>
              <a:rPr lang="en-US" dirty="0"/>
              <a:t>Component based software development.</a:t>
            </a:r>
          </a:p>
          <a:p>
            <a:pPr marL="788670" lvl="1" indent="-514350"/>
            <a:endParaRPr lang="en-US" dirty="0"/>
          </a:p>
          <a:p>
            <a:pPr marL="514350" indent="-514350"/>
            <a:r>
              <a:rPr lang="en-US" dirty="0"/>
              <a:t>Process Activities</a:t>
            </a:r>
          </a:p>
          <a:p>
            <a:endParaRPr lang="en-US" dirty="0"/>
          </a:p>
        </p:txBody>
      </p:sp>
      <p:sp>
        <p:nvSpPr>
          <p:cNvPr id="3" name="PB"/>
          <p:cNvSpPr/>
          <p:nvPr/>
        </p:nvSpPr>
        <p:spPr>
          <a:xfrm>
            <a:off x="0" y="6756400"/>
            <a:ext cx="381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Development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How does it work?</a:t>
            </a:r>
          </a:p>
          <a:p>
            <a:pPr lvl="1"/>
            <a:r>
              <a:rPr lang="en-US" dirty="0" smtClean="0"/>
              <a:t>Specification</a:t>
            </a:r>
            <a:r>
              <a:rPr lang="en-US" dirty="0"/>
              <a:t>, development and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validation </a:t>
            </a:r>
            <a:r>
              <a:rPr lang="en-US" dirty="0"/>
              <a:t>are interleaved. </a:t>
            </a:r>
            <a:endParaRPr lang="en-US" dirty="0" smtClean="0"/>
          </a:p>
          <a:p>
            <a:pPr lvl="1"/>
            <a:endParaRPr lang="en-US" dirty="0"/>
          </a:p>
          <a:p>
            <a:r>
              <a:rPr lang="en-US" dirty="0" smtClean="0"/>
              <a:t>Why?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cost of accommodating changing </a:t>
            </a:r>
            <a:r>
              <a:rPr lang="en-US" dirty="0" smtClean="0"/>
              <a:t>customer requirements </a:t>
            </a:r>
            <a:r>
              <a:rPr lang="en-US" dirty="0"/>
              <a:t>is </a:t>
            </a:r>
            <a:r>
              <a:rPr lang="en-US" dirty="0" smtClean="0"/>
              <a:t>reduced.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amount of analysis and documentation that has to </a:t>
            </a:r>
            <a:r>
              <a:rPr lang="en-US" dirty="0" smtClean="0"/>
              <a:t>be redone </a:t>
            </a:r>
            <a:r>
              <a:rPr lang="en-US" dirty="0"/>
              <a:t>is much less than is required with the waterfall model.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114864" y="457200"/>
            <a:ext cx="2800535" cy="1646285"/>
            <a:chOff x="5203650" y="328004"/>
            <a:chExt cx="3808576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7" y="638504"/>
              <a:ext cx="2880429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2.1.2</a:t>
              </a:r>
              <a:endParaRPr lang="en-US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PB"/>
          <p:cNvSpPr/>
          <p:nvPr/>
        </p:nvSpPr>
        <p:spPr>
          <a:xfrm>
            <a:off x="0" y="6756400"/>
            <a:ext cx="1143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722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Development (Cont.)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It is easier to get customer feedback on the </a:t>
            </a:r>
            <a:r>
              <a:rPr lang="en-US" dirty="0" smtClean="0"/>
              <a:t>development work </a:t>
            </a:r>
            <a:r>
              <a:rPr lang="en-US" dirty="0"/>
              <a:t>that has been done.</a:t>
            </a:r>
          </a:p>
          <a:p>
            <a:endParaRPr lang="en-US" dirty="0"/>
          </a:p>
          <a:p>
            <a:r>
              <a:rPr lang="en-US" dirty="0" smtClean="0"/>
              <a:t>Customers </a:t>
            </a:r>
            <a:r>
              <a:rPr lang="en-US" dirty="0"/>
              <a:t>can comment on demonstrations of the software </a:t>
            </a:r>
            <a:r>
              <a:rPr lang="en-US" dirty="0" smtClean="0"/>
              <a:t>and see </a:t>
            </a:r>
            <a:r>
              <a:rPr lang="en-US" dirty="0"/>
              <a:t>how much has been implemented.</a:t>
            </a:r>
          </a:p>
          <a:p>
            <a:endParaRPr lang="en-US" dirty="0"/>
          </a:p>
          <a:p>
            <a:r>
              <a:rPr lang="en-US" dirty="0" smtClean="0"/>
              <a:t>More </a:t>
            </a:r>
            <a:r>
              <a:rPr lang="en-US" dirty="0"/>
              <a:t>rapid delivery and deployment of useful software </a:t>
            </a:r>
            <a:r>
              <a:rPr lang="en-US" dirty="0" smtClean="0"/>
              <a:t>to the </a:t>
            </a:r>
            <a:r>
              <a:rPr lang="en-US" dirty="0"/>
              <a:t>customer is possible.</a:t>
            </a:r>
          </a:p>
          <a:p>
            <a:endParaRPr lang="en-US" dirty="0"/>
          </a:p>
          <a:p>
            <a:r>
              <a:rPr lang="en-US" dirty="0" smtClean="0"/>
              <a:t>Customers </a:t>
            </a:r>
            <a:r>
              <a:rPr lang="en-US" dirty="0"/>
              <a:t>are able to use and gain value from the </a:t>
            </a:r>
            <a:r>
              <a:rPr lang="en-US" dirty="0" smtClean="0"/>
              <a:t>software earlier </a:t>
            </a:r>
            <a:r>
              <a:rPr lang="en-US" dirty="0"/>
              <a:t>than is possible with a waterfall process.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PB"/>
          <p:cNvSpPr/>
          <p:nvPr/>
        </p:nvSpPr>
        <p:spPr>
          <a:xfrm>
            <a:off x="0" y="6756400"/>
            <a:ext cx="1524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5389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Incremental development 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process is not visible</a:t>
            </a:r>
            <a:r>
              <a:rPr lang="en-US" dirty="0" smtClean="0"/>
              <a:t>.</a:t>
            </a:r>
          </a:p>
          <a:p>
            <a:pPr lvl="1"/>
            <a:r>
              <a:rPr lang="en-US" dirty="0" smtClean="0"/>
              <a:t>Managers </a:t>
            </a:r>
            <a:r>
              <a:rPr lang="en-US" dirty="0"/>
              <a:t>need regular deliverables to measure progress. </a:t>
            </a:r>
            <a:r>
              <a:rPr lang="en-US" dirty="0" smtClean="0"/>
              <a:t>If systems </a:t>
            </a:r>
            <a:r>
              <a:rPr lang="en-US" dirty="0"/>
              <a:t>are developed quickly, it is not cost-effective to </a:t>
            </a:r>
            <a:r>
              <a:rPr lang="en-US" dirty="0" smtClean="0"/>
              <a:t>produce documents </a:t>
            </a:r>
            <a:r>
              <a:rPr lang="en-US" dirty="0"/>
              <a:t>that reflect every version of the system.</a:t>
            </a:r>
          </a:p>
          <a:p>
            <a:endParaRPr lang="en-US" dirty="0"/>
          </a:p>
          <a:p>
            <a:r>
              <a:rPr lang="en-US" dirty="0" smtClean="0"/>
              <a:t>System </a:t>
            </a:r>
            <a:r>
              <a:rPr lang="en-US" dirty="0"/>
              <a:t>structure tends to degrade as new </a:t>
            </a:r>
            <a:r>
              <a:rPr lang="en-US" dirty="0" smtClean="0"/>
              <a:t>increments are </a:t>
            </a:r>
            <a:r>
              <a:rPr lang="en-US" dirty="0"/>
              <a:t>added.</a:t>
            </a:r>
          </a:p>
          <a:p>
            <a:pPr lvl="1"/>
            <a:r>
              <a:rPr lang="en-US" dirty="0" smtClean="0"/>
              <a:t>Unless </a:t>
            </a:r>
            <a:r>
              <a:rPr lang="en-US" dirty="0"/>
              <a:t>time and money is spent on refactoring to </a:t>
            </a:r>
            <a:r>
              <a:rPr lang="en-US" dirty="0" smtClean="0"/>
              <a:t>improve the </a:t>
            </a:r>
            <a:r>
              <a:rPr lang="en-US" dirty="0"/>
              <a:t>software, regular change tends to corrupt its </a:t>
            </a:r>
            <a:r>
              <a:rPr lang="en-US" dirty="0" smtClean="0"/>
              <a:t>structure. Incorporating </a:t>
            </a:r>
            <a:r>
              <a:rPr lang="en-US" dirty="0"/>
              <a:t>further software changes becomes </a:t>
            </a:r>
            <a:r>
              <a:rPr lang="en-US" dirty="0" smtClean="0"/>
              <a:t>increasingly difficult </a:t>
            </a:r>
            <a:r>
              <a:rPr lang="en-US" dirty="0"/>
              <a:t>and costly.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PB"/>
          <p:cNvSpPr/>
          <p:nvPr/>
        </p:nvSpPr>
        <p:spPr>
          <a:xfrm>
            <a:off x="0" y="6756400"/>
            <a:ext cx="1905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052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Reuse-oriented software development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Also known as:</a:t>
            </a:r>
          </a:p>
          <a:p>
            <a:pPr lvl="1"/>
            <a:r>
              <a:rPr lang="en-US" dirty="0"/>
              <a:t>Component Based </a:t>
            </a:r>
            <a:r>
              <a:rPr lang="en-US" dirty="0" smtClean="0"/>
              <a:t>Software </a:t>
            </a:r>
            <a:br>
              <a:rPr lang="en-US" dirty="0" smtClean="0"/>
            </a:br>
            <a:r>
              <a:rPr lang="en-US" dirty="0" smtClean="0"/>
              <a:t>Development</a:t>
            </a:r>
          </a:p>
          <a:p>
            <a:endParaRPr lang="en-US" dirty="0" smtClean="0"/>
          </a:p>
          <a:p>
            <a:r>
              <a:rPr lang="en-US" dirty="0" smtClean="0"/>
              <a:t>Systematic reuse where systems are integrated from</a:t>
            </a:r>
          </a:p>
          <a:p>
            <a:pPr lvl="1"/>
            <a:r>
              <a:rPr lang="en-US" dirty="0" smtClean="0"/>
              <a:t>In-house developed components; OR </a:t>
            </a:r>
          </a:p>
          <a:p>
            <a:pPr lvl="1"/>
            <a:r>
              <a:rPr lang="en-US" dirty="0" smtClean="0"/>
              <a:t>COTS (Commercial-off-the-shelf) components. </a:t>
            </a:r>
          </a:p>
          <a:p>
            <a:pPr lvl="1"/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914400" y="4724400"/>
            <a:ext cx="7162800" cy="12954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GB" sz="2800" dirty="0"/>
              <a:t>This approach is becoming increasingly used</a:t>
            </a:r>
          </a:p>
          <a:p>
            <a:pPr algn="ctr"/>
            <a:r>
              <a:rPr lang="en-GB" sz="2800" dirty="0"/>
              <a:t>as component standards have emerged</a:t>
            </a:r>
            <a:r>
              <a:rPr lang="en-GB" sz="2800" dirty="0" smtClean="0"/>
              <a:t>. </a:t>
            </a:r>
            <a:endParaRPr lang="en-US" sz="2800" dirty="0"/>
          </a:p>
        </p:txBody>
      </p:sp>
      <p:grpSp>
        <p:nvGrpSpPr>
          <p:cNvPr id="10" name="Group 9"/>
          <p:cNvGrpSpPr/>
          <p:nvPr/>
        </p:nvGrpSpPr>
        <p:grpSpPr>
          <a:xfrm>
            <a:off x="6114864" y="1173115"/>
            <a:ext cx="2800535" cy="1646285"/>
            <a:chOff x="5203650" y="328004"/>
            <a:chExt cx="3808576" cy="2238858"/>
          </a:xfrm>
        </p:grpSpPr>
        <p:sp>
          <p:nvSpPr>
            <p:cNvPr id="11" name="Horizontal Scroll 10"/>
            <p:cNvSpPr/>
            <p:nvPr/>
          </p:nvSpPr>
          <p:spPr>
            <a:xfrm>
              <a:off x="6131797" y="638504"/>
              <a:ext cx="2880429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2.1.3</a:t>
              </a:r>
              <a:endParaRPr lang="en-US" sz="3600" dirty="0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PB"/>
          <p:cNvSpPr/>
          <p:nvPr/>
        </p:nvSpPr>
        <p:spPr>
          <a:xfrm>
            <a:off x="0" y="6756400"/>
            <a:ext cx="2286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Reuse-oriented software development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Process Stages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5" name="Rectangle 4"/>
          <p:cNvSpPr>
            <a:spLocks/>
          </p:cNvSpPr>
          <p:nvPr/>
        </p:nvSpPr>
        <p:spPr>
          <a:xfrm>
            <a:off x="838200" y="22860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Requirements Specification</a:t>
            </a:r>
            <a:endParaRPr lang="en-US" sz="2000" dirty="0"/>
          </a:p>
        </p:txBody>
      </p:sp>
      <p:sp>
        <p:nvSpPr>
          <p:cNvPr id="6" name="Rectangle 5"/>
          <p:cNvSpPr>
            <a:spLocks/>
          </p:cNvSpPr>
          <p:nvPr/>
        </p:nvSpPr>
        <p:spPr>
          <a:xfrm>
            <a:off x="3429000" y="22860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Component  Analysis</a:t>
            </a:r>
            <a:endParaRPr lang="en-US" sz="2000" dirty="0"/>
          </a:p>
        </p:txBody>
      </p:sp>
      <p:sp>
        <p:nvSpPr>
          <p:cNvPr id="7" name="Rectangle 6"/>
          <p:cNvSpPr>
            <a:spLocks/>
          </p:cNvSpPr>
          <p:nvPr/>
        </p:nvSpPr>
        <p:spPr>
          <a:xfrm>
            <a:off x="5943600" y="22860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Requirements  Modifications</a:t>
            </a:r>
            <a:endParaRPr lang="en-US" sz="2000" dirty="0"/>
          </a:p>
        </p:txBody>
      </p:sp>
      <p:sp>
        <p:nvSpPr>
          <p:cNvPr id="8" name="Rectangle 7"/>
          <p:cNvSpPr>
            <a:spLocks/>
          </p:cNvSpPr>
          <p:nvPr/>
        </p:nvSpPr>
        <p:spPr>
          <a:xfrm>
            <a:off x="5943600" y="41148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System Design with Reuse</a:t>
            </a:r>
            <a:endParaRPr lang="en-US" sz="2000" dirty="0"/>
          </a:p>
        </p:txBody>
      </p:sp>
      <p:sp>
        <p:nvSpPr>
          <p:cNvPr id="9" name="Rectangle 8"/>
          <p:cNvSpPr>
            <a:spLocks/>
          </p:cNvSpPr>
          <p:nvPr/>
        </p:nvSpPr>
        <p:spPr>
          <a:xfrm>
            <a:off x="3429000" y="41148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Development &amp; Integration</a:t>
            </a:r>
            <a:endParaRPr lang="en-US" sz="2000" dirty="0"/>
          </a:p>
        </p:txBody>
      </p:sp>
      <p:sp>
        <p:nvSpPr>
          <p:cNvPr id="10" name="Rectangle 9"/>
          <p:cNvSpPr>
            <a:spLocks/>
          </p:cNvSpPr>
          <p:nvPr/>
        </p:nvSpPr>
        <p:spPr>
          <a:xfrm>
            <a:off x="838200" y="4114800"/>
            <a:ext cx="1981200" cy="685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/>
              <a:t>System Validation</a:t>
            </a:r>
            <a:endParaRPr lang="en-US" sz="2000" dirty="0"/>
          </a:p>
        </p:txBody>
      </p:sp>
      <p:cxnSp>
        <p:nvCxnSpPr>
          <p:cNvPr id="12" name="Straight Arrow Connector 11"/>
          <p:cNvCxnSpPr>
            <a:stCxn id="5" idx="3"/>
            <a:endCxn id="6" idx="1"/>
          </p:cNvCxnSpPr>
          <p:nvPr/>
        </p:nvCxnSpPr>
        <p:spPr>
          <a:xfrm>
            <a:off x="2819400" y="26289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6" idx="3"/>
            <a:endCxn id="7" idx="1"/>
          </p:cNvCxnSpPr>
          <p:nvPr/>
        </p:nvCxnSpPr>
        <p:spPr>
          <a:xfrm>
            <a:off x="5410200" y="26289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2"/>
            <a:endCxn id="8" idx="0"/>
          </p:cNvCxnSpPr>
          <p:nvPr/>
        </p:nvCxnSpPr>
        <p:spPr>
          <a:xfrm rot="5400000">
            <a:off x="6362700" y="3543300"/>
            <a:ext cx="11430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stCxn id="8" idx="1"/>
            <a:endCxn id="9" idx="3"/>
          </p:cNvCxnSpPr>
          <p:nvPr/>
        </p:nvCxnSpPr>
        <p:spPr>
          <a:xfrm rot="10800000">
            <a:off x="5410200" y="4457700"/>
            <a:ext cx="5334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9" idx="1"/>
            <a:endCxn id="10" idx="3"/>
          </p:cNvCxnSpPr>
          <p:nvPr/>
        </p:nvCxnSpPr>
        <p:spPr>
          <a:xfrm rot="10800000">
            <a:off x="2819400" y="4457700"/>
            <a:ext cx="609600" cy="158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1" name="PB"/>
          <p:cNvSpPr/>
          <p:nvPr/>
        </p:nvSpPr>
        <p:spPr>
          <a:xfrm>
            <a:off x="0" y="6756400"/>
            <a:ext cx="2667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Reuse-oriented software development</a:t>
            </a:r>
          </a:p>
        </p:txBody>
      </p:sp>
      <p:sp>
        <p:nvSpPr>
          <p:cNvPr id="16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Types of components</a:t>
            </a:r>
          </a:p>
          <a:p>
            <a:pPr lvl="1"/>
            <a:r>
              <a:rPr lang="en-US" dirty="0"/>
              <a:t>Web services that are developed according to </a:t>
            </a:r>
            <a:r>
              <a:rPr lang="en-US" dirty="0" smtClean="0"/>
              <a:t>service standards </a:t>
            </a:r>
            <a:r>
              <a:rPr lang="en-US" dirty="0"/>
              <a:t>and which are available for remote invocation.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Collections </a:t>
            </a:r>
            <a:r>
              <a:rPr lang="en-US" dirty="0"/>
              <a:t>of objects that are developed as a </a:t>
            </a:r>
            <a:r>
              <a:rPr lang="en-US" dirty="0" smtClean="0"/>
              <a:t>package to </a:t>
            </a:r>
            <a:r>
              <a:rPr lang="en-US" dirty="0"/>
              <a:t>be integrated with a component framework </a:t>
            </a:r>
            <a:r>
              <a:rPr lang="en-US" dirty="0" smtClean="0"/>
              <a:t>such as </a:t>
            </a:r>
            <a:r>
              <a:rPr lang="en-US" dirty="0"/>
              <a:t>.NET or J2EE.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Stand-alone </a:t>
            </a:r>
            <a:r>
              <a:rPr lang="en-US" dirty="0"/>
              <a:t>software systems (COTS) that </a:t>
            </a:r>
            <a:r>
              <a:rPr lang="en-US" dirty="0" smtClean="0"/>
              <a:t>are configured </a:t>
            </a:r>
            <a:r>
              <a:rPr lang="en-US" dirty="0"/>
              <a:t>for use in a particular environment.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11" name="PB"/>
          <p:cNvSpPr/>
          <p:nvPr/>
        </p:nvSpPr>
        <p:spPr>
          <a:xfrm>
            <a:off x="0" y="6756400"/>
            <a:ext cx="3048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891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</a:t>
            </a:r>
            <a:r>
              <a:rPr lang="en-US" dirty="0" smtClean="0">
                <a:solidFill>
                  <a:srgbClr val="0070C0"/>
                </a:solidFill>
              </a:rPr>
              <a:t>www.componentsource.com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608" y="1066800"/>
            <a:ext cx="8023992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PB"/>
          <p:cNvSpPr/>
          <p:nvPr/>
        </p:nvSpPr>
        <p:spPr>
          <a:xfrm>
            <a:off x="0" y="6756400"/>
            <a:ext cx="3429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dirty="0" smtClean="0"/>
              <a:t>Software processes are the activities involved in producing a software system. Software process models are abstract representations of these processes.</a:t>
            </a:r>
          </a:p>
          <a:p>
            <a:endParaRPr lang="en-GB" smtClean="0"/>
          </a:p>
          <a:p>
            <a:r>
              <a:rPr lang="en-GB" smtClean="0"/>
              <a:t>General </a:t>
            </a:r>
            <a:r>
              <a:rPr lang="en-GB" dirty="0" smtClean="0"/>
              <a:t>process models describe the organization of software processes. Examples of these general models include the ‘waterfall’ model,  incremental development, and reuse-oriented development.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D720AD-0A16-4141-82CA-5619F80A2BC8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0" y="6756400"/>
            <a:ext cx="8382000" cy="101600"/>
          </a:xfrm>
          <a:prstGeom prst="rect">
            <a:avLst/>
          </a:prstGeom>
          <a:solidFill>
            <a:srgbClr val="6D91C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3215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5-28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2011-05-28</Template>
  <TotalTime>4986</TotalTime>
  <Words>359</Words>
  <Application>Microsoft Office PowerPoint</Application>
  <PresentationFormat>On-screen Show (4:3)</PresentationFormat>
  <Paragraphs>69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SWE205 2011-05-28</vt:lpstr>
      <vt:lpstr>Lecture – 4 Generic View of Processes</vt:lpstr>
      <vt:lpstr>Incremental Development</vt:lpstr>
      <vt:lpstr>Incremental Development (Cont.)</vt:lpstr>
      <vt:lpstr>Incremental development problems</vt:lpstr>
      <vt:lpstr>Reuse-oriented software development</vt:lpstr>
      <vt:lpstr>Reuse-oriented software development</vt:lpstr>
      <vt:lpstr>Reuse-oriented software development</vt:lpstr>
      <vt:lpstr>Example: www.componentsource.com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smahmood</cp:lastModifiedBy>
  <cp:revision>213</cp:revision>
  <cp:lastPrinted>2011-02-23T06:49:47Z</cp:lastPrinted>
  <dcterms:created xsi:type="dcterms:W3CDTF">2008-10-05T15:17:56Z</dcterms:created>
  <dcterms:modified xsi:type="dcterms:W3CDTF">2012-09-10T06:24:44Z</dcterms:modified>
</cp:coreProperties>
</file>